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jpe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jpe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image" Target="../media/image-15-2.jpe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image" Target="../media/image-23-2.jpeg"/><Relationship Id="rId3" Type="http://schemas.openxmlformats.org/officeDocument/2006/relationships/image" Target="../media/image-2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e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eg"/><Relationship Id="rId2" Type="http://schemas.openxmlformats.org/officeDocument/2006/relationships/image" Target="../media/image-27-2.jpeg"/><Relationship Id="rId3" Type="http://schemas.openxmlformats.org/officeDocument/2006/relationships/image" Target="../media/image-2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eg"/><Relationship Id="rId2" Type="http://schemas.openxmlformats.org/officeDocument/2006/relationships/image" Target="../media/image-28-2.jpe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image" Target="../media/image-6-2.jpe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jpe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85850"/>
            <a:ext cx="8763000" cy="29718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电商平台用户行为分析数据仓库项目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6" name="Shape 3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7" name="Text 4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通义智能PPT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007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7143" r="7143" t="0" b="0"/>
          <a:stretch/>
        </p:blipFill>
        <p:spPr>
          <a:xfrm>
            <a:off x="0" y="0"/>
            <a:ext cx="9144000" cy="600075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物理设计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8625" y="1504950"/>
            <a:ext cx="8286750" cy="44196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19525" y="3624263"/>
            <a:ext cx="15049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SQL Server 数据管理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938338" y="1647825"/>
            <a:ext cx="11811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数据类型指定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447675" y="220980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 INT 和 VARCHAR 确保数据准确存储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47675" y="270510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提高数据检索效率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195513" y="3124200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索引优化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447675" y="3686175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优化查询速度，特别是对主键和外键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47675" y="3971925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采用分区策略提升大型表的数据访问效率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2128838" y="4600575"/>
            <a:ext cx="9906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数据完整性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447675" y="516255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利用主键、外键约束增强数据完整性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447675" y="5448300"/>
            <a:ext cx="2295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使用事务处理和并发控制机制保证数据一致性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405563" y="1962150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查询性能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6400800" y="2524125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通过索引优化提高查询速度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400800" y="2809875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对频繁查询的字段进行优化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405563" y="3228975"/>
            <a:ext cx="9906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大型表管理</a:t>
            </a:r>
            <a:endParaRPr lang="en-US" sz="1500" dirty="0"/>
          </a:p>
        </p:txBody>
      </p:sp>
      <p:sp>
        <p:nvSpPr>
          <p:cNvPr id="22" name="Text 17"/>
          <p:cNvSpPr/>
          <p:nvPr/>
        </p:nvSpPr>
        <p:spPr>
          <a:xfrm>
            <a:off x="6400800" y="379095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采用分区策略提升数据访问效率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400800" y="4076700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优化大型表的数据存储和检索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6405563" y="4495800"/>
            <a:ext cx="92392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事务处理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6400800" y="5057775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使用事务处理确保数据的一致性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6400800" y="5343525"/>
            <a:ext cx="2295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通过并发控制机制提高系统性能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7054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4925" r="4925" t="0" b="0"/>
          <a:stretch/>
        </p:blipFill>
        <p:spPr>
          <a:xfrm>
            <a:off x="0" y="0"/>
            <a:ext cx="9144000" cy="570547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ETL流程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8625" y="1504950"/>
            <a:ext cx="8286750" cy="41243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51483" y="3014663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762595" y="4500563"/>
            <a:ext cx="1254026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数据提取预处理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762595" y="4791075"/>
            <a:ext cx="125402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使用Python处理数据，创建property表，确保数据质量。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2405509" y="3871913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016621" y="1733550"/>
            <a:ext cx="1254026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处理CSV文件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016621" y="2024063"/>
            <a:ext cx="125402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处理三类CSV文件，保证数据结构符合后续流程需求。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3659535" y="3014663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3270647" y="4500563"/>
            <a:ext cx="1254026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设计控制流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3270647" y="4791075"/>
            <a:ext cx="125402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通过SSIS控制流设计，实现数据的高效导入与处理。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4913561" y="3871913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4524673" y="1733550"/>
            <a:ext cx="1254026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构建数据表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4524673" y="2024063"/>
            <a:ext cx="125402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利用Foreach循环与脚本任务，构建维度表与事实表。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167586" y="3014663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5778698" y="4500563"/>
            <a:ext cx="1254026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优化缓冲区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5778698" y="4791075"/>
            <a:ext cx="125402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解决SSIS缓冲区大小问题，提高数据加载效率。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7421612" y="3871913"/>
            <a:ext cx="476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7032724" y="1524000"/>
            <a:ext cx="1254026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确保数据完整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7032724" y="1814513"/>
            <a:ext cx="1254026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优化数据加载过程，确保大数据量下的稳定运行与数据完整性。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数据建模与分析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926431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70748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多维数据集构建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997994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利用SSAS创建多维数据集，整合用户、商品、时间等维度，实现高效分析。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1926431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776538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维度层级细化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3067050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通过雪花模型，细化维度层级，如商品分类，支持多层次分析需求。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926431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776538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性能优化策略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3067050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调整数据源、数据视图，优化查询性能，确保分析结果快速呈现。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1926431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70748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维度属性关联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997994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确保维度与事实表紧密关联，如用户行为与时间、商品属性的交叉分析。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可视化分析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用户行为统计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用户互动概览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展示特定用户在不同时间对各类商品的互动频次，揭示用户偏好与活跃时段。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事件类型分布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统计用户行为事件类型（如浏览、加购、购买）的比例，洞察用户行为模式。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时间序列分析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分析用户行为随时间的变化趋势，识别高峰与低谷，预测未来行为模式。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用户行为热力图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通过热力图呈现用户在特定时间段内对商品的互动强度，突出高频互动商品。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商品热度分析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8625" y="1504950"/>
            <a:ext cx="8286750" cy="3467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825" y="17621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9" name="Text 4"/>
          <p:cNvSpPr/>
          <p:nvPr/>
        </p:nvSpPr>
        <p:spPr>
          <a:xfrm>
            <a:off x="828675" y="2314575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商品热度趋势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828675" y="2605088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通过数据分析展示商品在不同时间段的受欢迎程度。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2814638" y="17621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2" name="Text 7"/>
          <p:cNvSpPr/>
          <p:nvPr/>
        </p:nvSpPr>
        <p:spPr>
          <a:xfrm>
            <a:off x="2757488" y="2314575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热销商品排行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757488" y="2605088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揭示销售周期性规律，呈现最畅销商品。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743450" y="17621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5" name="Text 10"/>
          <p:cNvSpPr/>
          <p:nvPr/>
        </p:nvSpPr>
        <p:spPr>
          <a:xfrm>
            <a:off x="4686300" y="2314575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识别消费者偏好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686300" y="2605088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基于热销商品排行，了解消费者的购买倾向。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6672263" y="176212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8" name="Text 13"/>
          <p:cNvSpPr/>
          <p:nvPr/>
        </p:nvSpPr>
        <p:spPr>
          <a:xfrm>
            <a:off x="6615113" y="2314575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指导库存管理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615113" y="2605088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利用销售数据优化库存配置，减少积压。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885825" y="3529013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1" name="Text 16"/>
          <p:cNvSpPr/>
          <p:nvPr/>
        </p:nvSpPr>
        <p:spPr>
          <a:xfrm>
            <a:off x="828675" y="408146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商品分类表现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828675" y="4371975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分析各类商品的市场反应，评估销售情况。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2814638" y="3529013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4" name="Text 19"/>
          <p:cNvSpPr/>
          <p:nvPr/>
        </p:nvSpPr>
        <p:spPr>
          <a:xfrm>
            <a:off x="2757488" y="408146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产品策略调整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2757488" y="4371975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根据市场反馈调整产品策略，提高竞争力。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743450" y="3529013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875" dirty="0"/>
          </a:p>
        </p:txBody>
      </p:sp>
      <p:sp>
        <p:nvSpPr>
          <p:cNvPr id="27" name="Text 22"/>
          <p:cNvSpPr/>
          <p:nvPr/>
        </p:nvSpPr>
        <p:spPr>
          <a:xfrm>
            <a:off x="4686300" y="408146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展示周期规律</a:t>
            </a:r>
            <a:endParaRPr lang="en-US" sz="1200" dirty="0"/>
          </a:p>
        </p:txBody>
      </p:sp>
      <p:sp>
        <p:nvSpPr>
          <p:cNvPr id="28" name="Text 23"/>
          <p:cNvSpPr/>
          <p:nvPr/>
        </p:nvSpPr>
        <p:spPr>
          <a:xfrm>
            <a:off x="4686300" y="4371975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通过历史数据揭示商品销售的季节性和周期性。</a:t>
            </a:r>
            <a:endParaRPr lang="en-US" sz="1050" dirty="0"/>
          </a:p>
        </p:txBody>
      </p:sp>
      <p:sp>
        <p:nvSpPr>
          <p:cNvPr id="29" name="Text 24"/>
          <p:cNvSpPr/>
          <p:nvPr/>
        </p:nvSpPr>
        <p:spPr>
          <a:xfrm>
            <a:off x="6672263" y="3529013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875" dirty="0"/>
          </a:p>
        </p:txBody>
      </p:sp>
      <p:sp>
        <p:nvSpPr>
          <p:cNvPr id="30" name="Text 25"/>
          <p:cNvSpPr/>
          <p:nvPr/>
        </p:nvSpPr>
        <p:spPr>
          <a:xfrm>
            <a:off x="6615113" y="408146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市场反应分析</a:t>
            </a:r>
            <a:endParaRPr lang="en-US" sz="1200" dirty="0"/>
          </a:p>
        </p:txBody>
      </p:sp>
      <p:sp>
        <p:nvSpPr>
          <p:cNvPr id="31" name="Text 26"/>
          <p:cNvSpPr/>
          <p:nvPr/>
        </p:nvSpPr>
        <p:spPr>
          <a:xfrm>
            <a:off x="6615113" y="4371975"/>
            <a:ext cx="17002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深入理解各类商品在市场上的表现，为决策提供支持。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商品属性分析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属性分布概览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通过SSRS生成的图表，直观展现各类商品属性的分布情况，揭示哪些属性最吸引用户。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属性与销量关联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分析商品属性与销售量之间的关系，识别哪些特定属性能显著提升商品的市场表现。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属性偏好趋势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追踪随时间变化的商品属性偏好，帮助企业预测未来市场趋势，优化库存与营销策略。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3150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9276" r="9276" t="0" b="0"/>
          <a:stretch/>
        </p:blipFill>
        <p:spPr>
          <a:xfrm>
            <a:off x="0" y="0"/>
            <a:ext cx="9144000" cy="631507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9457" r="19457" t="0" b="0"/>
          <a:stretch/>
        </p:blipFill>
        <p:spPr>
          <a:xfrm>
            <a:off x="0" y="0"/>
            <a:ext cx="3857625" cy="63150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用户消费频率分析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33875" y="1371600"/>
            <a:ext cx="2166938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86300" y="2152650"/>
            <a:ext cx="1462087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消费频率概览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686300" y="2443163"/>
            <a:ext cx="1462087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通过分析用户在电商平台上的活动记录，我们能够识别出用户的购买习惯和消费频率。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500813" y="1371600"/>
            <a:ext cx="2166938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53238" y="2152650"/>
            <a:ext cx="1462087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优质客户筛选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853238" y="2443163"/>
            <a:ext cx="1462087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高频消费者往往对商家具有更高的价值，我们可以通过消费频率分析，筛选出这些优质客户。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333875" y="3919538"/>
            <a:ext cx="2166938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86300" y="4700588"/>
            <a:ext cx="1462087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消费模式洞察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686300" y="4991100"/>
            <a:ext cx="1462087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深入挖掘用户消费模式，了解用户在特定时间段或商品类别上的消费偏好。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500813" y="3919538"/>
            <a:ext cx="2166938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3238" y="4700588"/>
            <a:ext cx="1462087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个性化营销策略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3238" y="4991100"/>
            <a:ext cx="1462087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基于消费频率分析，制定个性化的营销策略，提升用户粘性和复购率。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项目成果与应用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4599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7464" r="7464" t="0" b="0"/>
          <a:stretch/>
        </p:blipFill>
        <p:spPr>
          <a:xfrm>
            <a:off x="0" y="0"/>
            <a:ext cx="9144000" cy="60459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数据分析洞见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409700"/>
            <a:ext cx="8286750" cy="44648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8226" y="4478982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分析用户行为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68226" y="4769495"/>
            <a:ext cx="1333500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通过深度分析用户行为，揭示用户对特定商品类别的偏好及其时间变化趋势，为后续策略提供依据。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68226" y="3163491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监控商品热度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68226" y="3454003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实时监控商品热度，识别热销商品，为库存管理和营销策略提供数据支持。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68226" y="1847999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识别高频消费者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68226" y="2138511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分析用户消费模式，识别高频消费者，为VIP客户服务策略奠定基础。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42274" y="4478685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预测市场趋势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42274" y="4769197"/>
            <a:ext cx="1333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基于历史数据预测市场趋势，助力产品开发和市场拓展决策。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42274" y="3163342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优化库存管理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42274" y="3453854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利用用户行为和商品热度数据，优化库存管理，减少积压和缺货现象。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242274" y="1847999"/>
            <a:ext cx="13335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制定营销策略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242274" y="2138511"/>
            <a:ext cx="13335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结合用户偏好和热销商品信息，制定精准的营销策略，提高转化率和客户满意度。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项目背景与目标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设计与实现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可视化分析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项目成果与应用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技术挑战与解决方案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总结与展望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决策支持案例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销售策略优化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2413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通过对用户行为模式的深入分析，我们能够识别出热销商品与时间的关系，为电商平台提供精准的库存管理和促销活动安排建议。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个性化推荐系统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基于用户历史行为和偏好，项目成果支持定制化推荐算法，提升用户体验，增加转化率。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市场趋势预测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2479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利用数据仓库中的历史数据，我们能分析出市场趋势，帮助企业提前布局，把握商机。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优质客户识别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926431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70748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消费频率分析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997994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通过分析用户行为数据，识别出高频消费用户，这些用户对电商平台具有较高价值。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1926431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70748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购买模式挖掘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997994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挖掘用户的购买模式，找出偏好特定商品类别的忠实顾客，为个性化营销策略提供依据。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926431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70748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忠诚度评估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997994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评估用户忠诚度，识别那些不仅购买频次高，而且持续时间长的优质客户。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1926431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70748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价值分层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997994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根据消费金额和频次，将用户分为不同价值层级，为VIP服务和优惠政策制定提供参考。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技术挑战与解决方案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数据预处理难点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8625" y="1504950"/>
            <a:ext cx="8286750" cy="3467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4038" y="2062163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143000" y="2452688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统一文件格式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1143000" y="2743200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处理多样化的CSV文件，确保数据的一致性。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3567112" y="2062163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886075" y="2452688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预处理缺失值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886075" y="2743200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使用Python脚本处理原始数据中的缺失值。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310188" y="2062163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4629150" y="2452688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修正错误类型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629150" y="2743200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通过脚本修正数据中的错误类型，提高数据质量。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7053263" y="2062163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372225" y="2452688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精确匹配属性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372225" y="2743200"/>
            <a:ext cx="1628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设计查找逻辑，确保商品属性与分类的准确匹配。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124575" y="328612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4629150" y="3676650"/>
            <a:ext cx="32575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分批处理数据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4629150" y="3967162"/>
            <a:ext cx="3257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针对大规模数据，采用分批处理方式避免内存问题。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2752725" y="328612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1257300" y="3676650"/>
            <a:ext cx="32575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优化SSIS流程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1257300" y="3967162"/>
            <a:ext cx="3257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调整SSIS流程设置，防止在数据导入过程中发生内存溢出。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578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4545" r="4545" t="0" b="0"/>
          <a:stretch/>
        </p:blipFill>
        <p:spPr>
          <a:xfrm>
            <a:off x="0" y="0"/>
            <a:ext cx="9144000" cy="565785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5909" r="15909" t="0" b="0"/>
          <a:stretch/>
        </p:blipFill>
        <p:spPr>
          <a:xfrm>
            <a:off x="5286375" y="0"/>
            <a:ext cx="3857625" cy="56578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SSIS缓冲区管理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76250" y="1371600"/>
            <a:ext cx="4333875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76425" y="1578769"/>
            <a:ext cx="27336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数据量庞大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1876425" y="1869281"/>
            <a:ext cx="27336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面对海量数据，SSIS的默认缓冲区大小不足以处理，导致内存接近饱和，影响数据处理效率。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76250" y="2781300"/>
            <a:ext cx="4333875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76425" y="3093244"/>
            <a:ext cx="27336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缓存机制优化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1876425" y="3383756"/>
            <a:ext cx="27336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调整SSIS包的执行参数，合理设置缓冲区大小，平衡内存使用与数据处理速度。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76250" y="4191000"/>
            <a:ext cx="4333875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76425" y="4502944"/>
            <a:ext cx="27336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部分缓存策略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1876425" y="4793456"/>
            <a:ext cx="27336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尝试使用部分缓存策略以减少内存占用，需谨慎处理以避免数据完整性问题。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SSAS部署调试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部署难题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SSAS部署初期遭遇频繁失败，需反复调整数据源、数据视图与多维数据集设置。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调试策略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6670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采用逐步排查法，从数据源完整性到维度属性配置，确保无误后再推进。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意外解决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625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在多次重建与测试后，问题神秘消失，推测为系统缓存或临时状态导致的异常。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经验总结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58000" y="2576513"/>
            <a:ext cx="17145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强调耐心与细致检查的重要性，同时保持对系统状态的敏感度。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项目总结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8625" y="1504950"/>
            <a:ext cx="8286750" cy="3467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4363" y="3917156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构建数据仓库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14363" y="4207669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成功构建了电商平台用户行为分析数据仓库，实现了从数据集成到可视化分析的全流程。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614363" y="2655094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使用工具链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614363" y="2945606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通过使用SSIS、SSAS、SSRS三大工具链，有效支撑了数据处理、建模与展示。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614363" y="1602581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提升数据洞察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14363" y="1893094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项目不仅提升了数据洞察力，还为商业决策提供了有力支持。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167437" y="233838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识别优质客户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167437" y="262890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能够识别优质客户，为后续的营销活动提供精准的目标群体。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167437" y="33909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优化商品策略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6167437" y="3681413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基于数据分析结果，优化了商品策略，提高了销售效率和客户满意度。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未来工作方向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539875" y="20002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实时数据分析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8384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探索实时数据流处理技术，如Apache Kafka和Spark Streaming，以实现用户行为的即时分析与反馈。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333875" y="200025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深度学习应用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28384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引入深度学习模型，如RNN或LSTM，对用户行为序列进行预测，提升个性化推荐的准确性。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127875" y="20002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25908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跨域融合分析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28384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结合社交媒体、搜索趋势等外部数据，进行跨域数据融合，以获得更全面的用户画像和市场洞察。</a:t>
            </a:r>
            <a:endParaRPr lang="en-US" sz="10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85850"/>
            <a:ext cx="5486400" cy="29718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5" name="Shape 2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项目背景与目标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项目起源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625" y="1409700"/>
            <a:ext cx="8286750" cy="3467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363" y="329565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用户行为分析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14363" y="3586163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设计电商平台时，重点关注用户的行为模式，通过数据仓库技术进行深度挖掘。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14363" y="203358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数据集选择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14363" y="2324100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采用Retailrocket Recommender System Dataset，该数据集包含了丰富的用户行为及商品属性信息。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67437" y="213836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技术实现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67437" y="2428875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使用SSIS、SSAS、SSRS技术栈，实现了从数据集成到分析再到可视化的完整流程。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67437" y="340042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决策支持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67437" y="369093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通过对用户行为的深入分析，为电商平台的运营提供有力的决策支持。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技术架构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20395" b="20395"/>
          <a:stretch/>
        </p:blipFill>
        <p:spPr>
          <a:xfrm>
            <a:off x="571500" y="200025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61950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SSIS - 数据集成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867150"/>
            <a:ext cx="2222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负责数据的提取、清洗、转换和加载，确保高质量数据输入。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20395" b="20395"/>
          <a:stretch/>
        </p:blipFill>
        <p:spPr>
          <a:xfrm>
            <a:off x="3365500" y="200025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61950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SSAS - 数据分析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867150"/>
            <a:ext cx="2222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构建多维数据模型，支持复杂分析与决策制定。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20395" b="20395"/>
          <a:stretch/>
        </p:blipFill>
        <p:spPr>
          <a:xfrm>
            <a:off x="6159500" y="200025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619500"/>
            <a:ext cx="222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SSRS - 可视化展示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867150"/>
            <a:ext cx="2222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设计报表与仪表板，直观呈现分析结果，辅助决策。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分析目标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2009775"/>
            <a:ext cx="2085975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5988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整合行为数据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150394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集成多维度用户行为，支持按时间、商品、事件类型分析。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86025" y="2009775"/>
            <a:ext cx="2085975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85988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决策支持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3150394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提供用户行为趋势与商品热度分析，辅助商业决策。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2009775"/>
            <a:ext cx="2085975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85988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关系洞察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3150394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深入分析用户行为与商品、时间的关系，挖掘潜在模式。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657975" y="2009775"/>
            <a:ext cx="2085975" cy="22669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859881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可视化需求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3150394"/>
            <a:ext cx="138112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设计报表展示行为趋势与分类分析，直观呈现数据。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设计与实现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12500" r="12500" t="0" b="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概念设计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业务需求抽象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1909762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概念设计聚焦业务需求，不涉技术细节，明确分析维度与度量指标。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833688" y="1333500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833688" y="1662112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数据主题与维度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33688" y="1909762"/>
            <a:ext cx="1881187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定义用户行为、商品、时间等为核心主题，用户、商品属性、时间等为分析维度。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71500" y="2728913"/>
            <a:ext cx="1881187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45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71500" y="3057525"/>
            <a:ext cx="188118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设计思路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71500" y="3305175"/>
            <a:ext cx="188118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抓核心主题，即用户、时间、商品与行为，支撑多维分析需求。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逻辑设计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73355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9407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逻辑设计概述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2312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逻辑设计阶段，我们将概念设计转化为具体的技术模型，明确表结构与关系，选择建模方式。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733550"/>
            <a:ext cx="4171950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204549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表结构定义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33600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确定了用户、商品、时间、事件等维度表及用户行为事实表的字段与主外键关系。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314325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45519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建模方式选择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74570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采用雪花模型，支持多级分类与复杂维度分析，增强数据仓库的灵活性与扩展性。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572000" y="3143250"/>
            <a:ext cx="4171950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33504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关系与层次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36409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建立了维度表间的关联，如商品与分类、用户与时间的关系，确保多角度分析的可行性。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2024-12-29T00:21:33Z</dcterms:created>
  <dcterms:modified xsi:type="dcterms:W3CDTF">2024-12-29T00:21:33Z</dcterms:modified>
</cp:coreProperties>
</file>